
<file path=[Content_Types].xml><?xml version="1.0" encoding="utf-8"?>
<Types xmlns="http://schemas.openxmlformats.org/package/2006/content-types">
  <Default Extension="docx" ContentType="application/vnd.openxmlformats-officedocument.wordprocessingml.document"/>
  <Default Extension="emf" ContentType="image/x-emf"/>
  <Default Extension="jpeg" ContentType="image/jpeg"/>
  <Default Extension="jpg" ContentType="image/jpeg"/>
  <Default Extension="m4a" ContentType="audio/mp4"/>
  <Default Extension="mp3" ContentType="audio/m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6" r:id="rId2"/>
    <p:sldId id="277" r:id="rId3"/>
    <p:sldId id="278" r:id="rId4"/>
    <p:sldId id="279" r:id="rId5"/>
    <p:sldId id="271" r:id="rId6"/>
    <p:sldId id="272" r:id="rId7"/>
    <p:sldId id="274" r:id="rId8"/>
    <p:sldId id="273" r:id="rId9"/>
    <p:sldId id="275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inimized" horzBarState="maximized">
    <p:restoredLeft sz="8325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111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9EE79D-B543-4600-BB4F-13138BEDC5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21ED5A8-FE3A-4001-8FB1-591B2E6104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7798F8-3A24-4574-8235-AFA19AFA9F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B0472-5513-4F45-BB96-C74CC9EF5364}" type="datetimeFigureOut">
              <a:rPr lang="en-US" smtClean="0"/>
              <a:t>4/5/2020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392063-9D8D-42B5-84EA-A2D6A35E29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F0FEB6-738C-4BF9-80C9-7E97F8D0BA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0D8BB-78CA-4D35-982E-916D3F0C0A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0720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A14B2F-0711-4CDD-A67A-6769E98EC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B39F331-7BCF-4219-A54A-9B68074053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9EA9CF-2A85-46FB-B64B-2F355CA61A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B0472-5513-4F45-BB96-C74CC9EF5364}" type="datetimeFigureOut">
              <a:rPr lang="en-US" smtClean="0"/>
              <a:t>4/5/2020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3DE6A5-FA02-47E9-945A-4B9B059038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953CEA-9288-455D-B61B-08F483728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0D8BB-78CA-4D35-982E-916D3F0C0A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1568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6E5C325-E0C4-420F-A1C7-FF00E4B15B7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9578B30-1B33-4C27-93EC-F84EC2E0F3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63825D-0AD5-47AB-8F78-49718A4DA5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B0472-5513-4F45-BB96-C74CC9EF5364}" type="datetimeFigureOut">
              <a:rPr lang="en-US" smtClean="0"/>
              <a:t>4/5/2020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890786-73C1-456E-A4E6-6133870D04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B0642D-4230-4698-92CB-666FB0A83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0D8BB-78CA-4D35-982E-916D3F0C0A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77332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3AD5A-EF48-43CB-9C05-F6DCB8B33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1733BD-19DA-445C-91B3-54099B4B74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B64E16-B538-4A61-A770-7AF259689F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B0472-5513-4F45-BB96-C74CC9EF5364}" type="datetimeFigureOut">
              <a:rPr lang="en-US" smtClean="0"/>
              <a:t>4/5/2020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EDAF8E-7F88-41ED-9057-17D422EAD2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AB98E6-AA72-481B-BAD2-0BCF598AAD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0D8BB-78CA-4D35-982E-916D3F0C0A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8461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C17F4-253D-4A32-9C8B-6AADD4DC5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A0C93A-3329-4849-A809-E99DEFFBC5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640D41-2B8D-4338-AE00-3055666D3C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B0472-5513-4F45-BB96-C74CC9EF5364}" type="datetimeFigureOut">
              <a:rPr lang="en-US" smtClean="0"/>
              <a:t>4/5/2020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C5051C-D8ED-46A4-917C-554FCEC5E5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372406-04AC-4CCB-B5D5-B0D5EE7D6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0D8BB-78CA-4D35-982E-916D3F0C0A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381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BF697D-8DD4-45D1-815F-2B15297088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60A2F2-1235-40AF-B3DB-5E56BD703B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89A468-9650-4E8B-BC7B-F2D6034D94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7F2C92-191A-4C15-B607-8B10490427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B0472-5513-4F45-BB96-C74CC9EF5364}" type="datetimeFigureOut">
              <a:rPr lang="en-US" smtClean="0"/>
              <a:t>4/5/2020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25CC2A-EB55-4F4A-B418-1AB555345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706207-BC01-45AB-B2DC-2B63C61799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0D8BB-78CA-4D35-982E-916D3F0C0A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1908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AFA6F-8AD2-4B84-86CA-F33D49D67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19CD44-BA36-44FD-B1A8-3698C55E7C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232C94-EEC3-4DC9-BFA7-662E5394A0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2BC4AD3-49A7-49B7-9EE7-B6BEC9116B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8EE630-1483-492A-A316-30EF90D45F3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61C3AEE-D94A-4040-A3CF-D4EEB02852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B0472-5513-4F45-BB96-C74CC9EF5364}" type="datetimeFigureOut">
              <a:rPr lang="en-US" smtClean="0"/>
              <a:t>4/5/2020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9320CC-40BC-4F71-8316-3D4E97971A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0C9F2FF-C16F-4968-9F1C-7E33862391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0D8BB-78CA-4D35-982E-916D3F0C0A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3969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D16802-23E0-4C7D-98FB-EB73A3933B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A345125-646E-4B25-9799-569D51C7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B0472-5513-4F45-BB96-C74CC9EF5364}" type="datetimeFigureOut">
              <a:rPr lang="en-US" smtClean="0"/>
              <a:t>4/5/2020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12B64E-C404-40E6-9E12-9CCC3C47AC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BEEEA7-E607-494F-BF5C-BDF8B8585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0D8BB-78CA-4D35-982E-916D3F0C0A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1535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12504C4-39A9-4130-9B71-1CAC1C23A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B0472-5513-4F45-BB96-C74CC9EF5364}" type="datetimeFigureOut">
              <a:rPr lang="en-US" smtClean="0"/>
              <a:t>4/5/2020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C54643A-D734-4986-8924-3CCA69E028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11826F-4171-49F4-B536-3B7194AE00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0D8BB-78CA-4D35-982E-916D3F0C0A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2619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B75CE8-8F7A-4ABD-98AD-A65E1940FC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36A358-CF1E-4BFC-BA93-1D71D4DF97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1A81AB-8152-4B3D-8D46-DACE309F6D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D18C76-75C8-4556-8ED5-CD4CF99C4D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B0472-5513-4F45-BB96-C74CC9EF5364}" type="datetimeFigureOut">
              <a:rPr lang="en-US" smtClean="0"/>
              <a:t>4/5/2020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1F9C89-B66F-404B-BA8C-E2DB1BFBDE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626A9D-FB5B-4209-A21F-A0565D8BA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0D8BB-78CA-4D35-982E-916D3F0C0A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8301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28F799-5644-4B77-A441-C467158E68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860F0A5-F3B7-43CA-A00A-94BB8C1D67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FF2EEA-7C10-4FE4-A41F-14CA159E3E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AF4E46-7977-4CD1-99E0-E963CE22F3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B0472-5513-4F45-BB96-C74CC9EF5364}" type="datetimeFigureOut">
              <a:rPr lang="en-US" smtClean="0"/>
              <a:t>4/5/2020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3EE1B0-0D82-4FDE-B50B-CBAE75FA8C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5FF2FB-BA28-48F9-9AB4-4EE7AF62D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0D8BB-78CA-4D35-982E-916D3F0C0A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3441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B30EF98-25E5-4493-BCAD-7E8369C3E2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7751EE-745F-439D-AA20-07E1871972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CECE16-9E62-4DEB-AB16-1473CD5092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B0472-5513-4F45-BB96-C74CC9EF5364}" type="datetimeFigureOut">
              <a:rPr lang="en-US" smtClean="0"/>
              <a:t>4/5/2020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371BD4-84C0-4E84-A75A-4BAC0724BC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3162A4-8448-45FD-A259-93C2A2DBC9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90D8BB-78CA-4D35-982E-916D3F0C0A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4028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2.png"/><Relationship Id="rId4" Type="http://schemas.openxmlformats.org/officeDocument/2006/relationships/image" Target="../media/image1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2.png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6" Type="http://schemas.openxmlformats.org/officeDocument/2006/relationships/image" Target="../media/image2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4.mp3"/><Relationship Id="rId1" Type="http://schemas.microsoft.com/office/2007/relationships/media" Target="../media/media4.mp3"/><Relationship Id="rId6" Type="http://schemas.openxmlformats.org/officeDocument/2006/relationships/image" Target="../media/image2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jonathan813.github.io/Portfolio" TargetMode="External"/><Relationship Id="rId3" Type="http://schemas.openxmlformats.org/officeDocument/2006/relationships/audio" Target="../media/media5.m4a"/><Relationship Id="rId7" Type="http://schemas.openxmlformats.org/officeDocument/2006/relationships/hyperlink" Target="github.com/TravelingPotato/Portfolio" TargetMode="External"/><Relationship Id="rId2" Type="http://schemas.microsoft.com/office/2007/relationships/media" Target="../media/media5.m4a"/><Relationship Id="rId1" Type="http://schemas.openxmlformats.org/officeDocument/2006/relationships/vmlDrawing" Target="../drawings/vmlDrawing1.vml"/><Relationship Id="rId6" Type="http://schemas.openxmlformats.org/officeDocument/2006/relationships/image" Target="../media/image10.emf"/><Relationship Id="rId5" Type="http://schemas.openxmlformats.org/officeDocument/2006/relationships/package" Target="../embeddings/Microsoft_Word_Document.docx"/><Relationship Id="rId10" Type="http://schemas.openxmlformats.org/officeDocument/2006/relationships/image" Target="../media/image11.png"/><Relationship Id="rId4" Type="http://schemas.openxmlformats.org/officeDocument/2006/relationships/slideLayout" Target="../slideLayouts/slideLayout5.xml"/><Relationship Id="rId9" Type="http://schemas.openxmlformats.org/officeDocument/2006/relationships/hyperlink" Target="jdp71.github.io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audio" Target="../media/media7.m4a"/><Relationship Id="rId7" Type="http://schemas.openxmlformats.org/officeDocument/2006/relationships/image" Target="../media/image11.png"/><Relationship Id="rId2" Type="http://schemas.microsoft.com/office/2007/relationships/media" Target="../media/media7.m4a"/><Relationship Id="rId1" Type="http://schemas.openxmlformats.org/officeDocument/2006/relationships/vmlDrawing" Target="../drawings/vmlDrawing2.vml"/><Relationship Id="rId6" Type="http://schemas.openxmlformats.org/officeDocument/2006/relationships/image" Target="../media/image12.emf"/><Relationship Id="rId5" Type="http://schemas.openxmlformats.org/officeDocument/2006/relationships/package" Target="../embeddings/Microsoft_Word_Document1.docx"/><Relationship Id="rId4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11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11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497638-3CD5-431B-9305-B16341F9F0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Scraping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A87630-E08E-4962-A592-95B165B97E3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In our past project, we had only pulled data from two sources for one year</a:t>
            </a:r>
          </a:p>
          <a:p>
            <a:r>
              <a:rPr lang="en-US" dirty="0"/>
              <a:t>Now we wanted to pull data from three sources for nine years</a:t>
            </a:r>
          </a:p>
          <a:p>
            <a:r>
              <a:rPr lang="en-US" dirty="0"/>
              <a:t>A scraper was our choice to be able to quickly and easily choose the years we wanted data from</a:t>
            </a:r>
          </a:p>
        </p:txBody>
      </p:sp>
      <p:pic>
        <p:nvPicPr>
          <p:cNvPr id="6" name="Content Placeholder 5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C0A823F8-3DA8-46DF-A1EB-EA63ABE1FDA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2" y="1825625"/>
            <a:ext cx="5181600" cy="3768436"/>
          </a:xfrm>
        </p:spPr>
      </p:pic>
      <p:pic>
        <p:nvPicPr>
          <p:cNvPr id="4" name="slide1">
            <a:hlinkClick r:id="" action="ppaction://media"/>
            <a:extLst>
              <a:ext uri="{FF2B5EF4-FFF2-40B4-BE49-F238E27FC236}">
                <a16:creationId xmlns:a16="http://schemas.microsoft.com/office/drawing/2014/main" id="{C6D41A05-9A38-4F5A-9005-4613F00DF2C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7389" y="249844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823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01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A205A0-5B7D-478A-8F58-5665BF13A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Scraper Part 1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9BCFA82-1E26-4BE9-AFA4-75A61C228F6E}"/>
              </a:ext>
            </a:extLst>
          </p:cNvPr>
          <p:cNvPicPr>
            <a:picLocks noGrp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838200" y="2434695"/>
            <a:ext cx="5181600" cy="37036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44E3D22-5F53-48F1-9F20-EDD1B9FB897B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9281451" y="2434695"/>
            <a:ext cx="2383558" cy="306879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1AC98E-0C6F-456D-8B9D-6BC8A88A9E04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6096000" y="2434695"/>
            <a:ext cx="2871470" cy="355282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82AAF63-79D4-4966-9E50-993B49040CCF}"/>
              </a:ext>
            </a:extLst>
          </p:cNvPr>
          <p:cNvSpPr txBox="1"/>
          <p:nvPr/>
        </p:nvSpPr>
        <p:spPr>
          <a:xfrm>
            <a:off x="6238430" y="1794617"/>
            <a:ext cx="2623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HTML Section 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FFE25BA-9C65-4A6D-B24E-3F1E9E461352}"/>
              </a:ext>
            </a:extLst>
          </p:cNvPr>
          <p:cNvSpPr txBox="1"/>
          <p:nvPr/>
        </p:nvSpPr>
        <p:spPr>
          <a:xfrm>
            <a:off x="9281451" y="1794617"/>
            <a:ext cx="2102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HTLM Section 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06ADAED-ECC9-42E4-9CB0-056D3176B840}"/>
              </a:ext>
            </a:extLst>
          </p:cNvPr>
          <p:cNvSpPr txBox="1"/>
          <p:nvPr/>
        </p:nvSpPr>
        <p:spPr>
          <a:xfrm>
            <a:off x="838200" y="1799064"/>
            <a:ext cx="3494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Scraper Code</a:t>
            </a:r>
          </a:p>
        </p:txBody>
      </p:sp>
      <p:pic>
        <p:nvPicPr>
          <p:cNvPr id="3" name="slide2">
            <a:hlinkClick r:id="" action="ppaction://media"/>
            <a:extLst>
              <a:ext uri="{FF2B5EF4-FFF2-40B4-BE49-F238E27FC236}">
                <a16:creationId xmlns:a16="http://schemas.microsoft.com/office/drawing/2014/main" id="{1B069079-D259-4E8B-AE94-7BEE33BF53A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20516" y="224905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66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669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DD3AC2-81A6-4037-8CBC-0621A3184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Scraper Part 2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0F963A4-AABB-4B7C-886E-1B0AE8B30C9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172200" y="1941580"/>
            <a:ext cx="5181600" cy="4119428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9E19B78-875E-4BF1-A62B-81D66A418F58}"/>
              </a:ext>
            </a:extLst>
          </p:cNvPr>
          <p:cNvPicPr>
            <a:picLocks noGrp="1"/>
          </p:cNvPicPr>
          <p:nvPr>
            <p:ph sz="half" idx="1"/>
          </p:nvPr>
        </p:nvPicPr>
        <p:blipFill>
          <a:blip r:embed="rId5"/>
          <a:stretch>
            <a:fillRect/>
          </a:stretch>
        </p:blipFill>
        <p:spPr>
          <a:xfrm>
            <a:off x="1347919" y="1825625"/>
            <a:ext cx="4264711" cy="43513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63F0C5B-457F-4BE6-B641-2E90B4E1A958}"/>
              </a:ext>
            </a:extLst>
          </p:cNvPr>
          <p:cNvSpPr txBox="1"/>
          <p:nvPr/>
        </p:nvSpPr>
        <p:spPr>
          <a:xfrm>
            <a:off x="1347919" y="1418602"/>
            <a:ext cx="2736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Scraper Code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FC8FA2-C615-4647-B974-21BFBF61C234}"/>
              </a:ext>
            </a:extLst>
          </p:cNvPr>
          <p:cNvSpPr txBox="1"/>
          <p:nvPr/>
        </p:nvSpPr>
        <p:spPr>
          <a:xfrm>
            <a:off x="6172200" y="1380911"/>
            <a:ext cx="2736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ESPN website data</a:t>
            </a:r>
          </a:p>
        </p:txBody>
      </p:sp>
      <p:pic>
        <p:nvPicPr>
          <p:cNvPr id="3" name="slide3">
            <a:hlinkClick r:id="" action="ppaction://media"/>
            <a:extLst>
              <a:ext uri="{FF2B5EF4-FFF2-40B4-BE49-F238E27FC236}">
                <a16:creationId xmlns:a16="http://schemas.microsoft.com/office/drawing/2014/main" id="{FEA8C78C-B0B2-41FB-9D7F-BC5726D00C1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7084" y="256098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42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387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01ACE-5CEA-4CE6-A69B-443DC59819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Scraper Part 3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9845519-15E3-44A6-9FBB-28FD67D6346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1127319" y="1960562"/>
            <a:ext cx="4603361" cy="4351338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C0D542B-1DC3-4819-94CE-A487528D40B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5"/>
          <a:stretch>
            <a:fillRect/>
          </a:stretch>
        </p:blipFill>
        <p:spPr>
          <a:xfrm>
            <a:off x="8029381" y="1960562"/>
            <a:ext cx="1467238" cy="43513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F766468-09DC-4C10-AF3A-D36036ADEB4C}"/>
              </a:ext>
            </a:extLst>
          </p:cNvPr>
          <p:cNvSpPr txBox="1"/>
          <p:nvPr/>
        </p:nvSpPr>
        <p:spPr>
          <a:xfrm>
            <a:off x="1222049" y="1435693"/>
            <a:ext cx="2076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Scraper Code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1A096B-C3FD-4F84-8BD2-B18B4F052F2B}"/>
              </a:ext>
            </a:extLst>
          </p:cNvPr>
          <p:cNvSpPr txBox="1"/>
          <p:nvPr/>
        </p:nvSpPr>
        <p:spPr>
          <a:xfrm>
            <a:off x="7939043" y="1435693"/>
            <a:ext cx="2432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Dataframe</a:t>
            </a:r>
            <a:r>
              <a:rPr lang="en-US" dirty="0"/>
              <a:t> Summary</a:t>
            </a:r>
          </a:p>
        </p:txBody>
      </p:sp>
      <p:pic>
        <p:nvPicPr>
          <p:cNvPr id="3" name="slide4">
            <a:hlinkClick r:id="" action="ppaction://media"/>
            <a:extLst>
              <a:ext uri="{FF2B5EF4-FFF2-40B4-BE49-F238E27FC236}">
                <a16:creationId xmlns:a16="http://schemas.microsoft.com/office/drawing/2014/main" id="{46B8C895-7F1A-4FDD-988E-B573821C494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63090" y="230931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317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676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Previous Project Summary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921604"/>
          </a:xfrm>
        </p:spPr>
        <p:txBody>
          <a:bodyPr>
            <a:noAutofit/>
          </a:bodyPr>
          <a:lstStyle/>
          <a:p>
            <a:r>
              <a:rPr lang="en-US" sz="2000" dirty="0"/>
              <a:t>We used five different modeling techniques to determine an optimal model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1600" dirty="0"/>
              <a:t>Ordinary Least Squares (OLS)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1600" dirty="0"/>
              <a:t>Ridge Regression (RR)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1600" dirty="0"/>
              <a:t>Lasso Regression (LR)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1600" dirty="0" err="1"/>
              <a:t>ElasticNet</a:t>
            </a:r>
            <a:r>
              <a:rPr lang="en-US" sz="1600" dirty="0"/>
              <a:t> Regression (ENR)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1600" dirty="0"/>
              <a:t>Extreme Gradient Boosting Regression (XGBR) </a:t>
            </a:r>
          </a:p>
          <a:p>
            <a:r>
              <a:rPr lang="en-US" sz="2000" dirty="0"/>
              <a:t>R</a:t>
            </a:r>
            <a:r>
              <a:rPr lang="en-US" sz="2000" baseline="30000" dirty="0"/>
              <a:t>2</a:t>
            </a:r>
            <a:r>
              <a:rPr lang="en-US" sz="2000" baseline="-25000" dirty="0"/>
              <a:t>  </a:t>
            </a:r>
            <a:r>
              <a:rPr lang="en-US" sz="2000" dirty="0"/>
              <a:t>and root mean square error (RMSE) values were used to determine model performance</a:t>
            </a:r>
          </a:p>
          <a:p>
            <a:r>
              <a:rPr lang="en-US" sz="2000" dirty="0"/>
              <a:t>This model was used to predict the 10 most overpaid and 10 most underpaid NBA players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Previous Model Results</a:t>
            </a:r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98646083"/>
              </p:ext>
            </p:extLst>
          </p:nvPr>
        </p:nvGraphicFramePr>
        <p:xfrm>
          <a:off x="4455801" y="3006726"/>
          <a:ext cx="8904023" cy="26202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0" name="Document" r:id="rId5" imgW="5956042" imgH="1438206" progId="Word.Document.12">
                  <p:embed/>
                </p:oleObj>
              </mc:Choice>
              <mc:Fallback>
                <p:oleObj name="Document" r:id="rId5" imgW="5956042" imgH="1438206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455801" y="3006726"/>
                        <a:ext cx="8904023" cy="262024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6172200" y="5421745"/>
            <a:ext cx="4957618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previous project can be found at our personal GitHub sites: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Taylor Anderson: </a:t>
            </a:r>
            <a:r>
              <a:rPr lang="en-US" sz="1400" dirty="0">
                <a:hlinkClick r:id="rId7" action="ppaction://hlinkfile"/>
              </a:rPr>
              <a:t>github.com/</a:t>
            </a:r>
            <a:r>
              <a:rPr lang="en-US" sz="1400" dirty="0" err="1">
                <a:hlinkClick r:id="rId7" action="ppaction://hlinkfile"/>
              </a:rPr>
              <a:t>TravelingPotato</a:t>
            </a:r>
            <a:r>
              <a:rPr lang="en-US" sz="1400" dirty="0">
                <a:hlinkClick r:id="rId7" action="ppaction://hlinkfile"/>
              </a:rPr>
              <a:t>/Portfolio</a:t>
            </a: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Jonathan Lawrence: </a:t>
            </a:r>
            <a:r>
              <a:rPr lang="en-US" sz="1400" dirty="0">
                <a:hlinkClick r:id="rId8" action="ppaction://hlinkfile"/>
              </a:rPr>
              <a:t>jonathan813.github.io/Portfolio</a:t>
            </a: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Jeff Peterson: </a:t>
            </a:r>
            <a:r>
              <a:rPr lang="en-US" sz="1400" dirty="0">
                <a:hlinkClick r:id="rId9" action="ppaction://hlinkfile"/>
              </a:rPr>
              <a:t>jdp71.github.io</a:t>
            </a:r>
            <a:endParaRPr lang="en-US" sz="1400" dirty="0"/>
          </a:p>
        </p:txBody>
      </p:sp>
      <p:pic>
        <p:nvPicPr>
          <p:cNvPr id="6" name="slide 1">
            <a:hlinkClick r:id="" action="ppaction://media"/>
            <a:extLst>
              <a:ext uri="{FF2B5EF4-FFF2-40B4-BE49-F238E27FC236}">
                <a16:creationId xmlns:a16="http://schemas.microsoft.com/office/drawing/2014/main" id="{4AA2745D-C3E0-AE46-A806-82B36A9D282A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129818" y="202313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732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413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Generalization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is generalization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Generalization is a term used to describe a model’s ability to react to new data. That is, after being trained on a training set, a model can digest new data and make accurate predictions. A model’s ability to generalize is central to the success of a model.</a:t>
            </a:r>
            <a:r>
              <a:rPr lang="en-US" baseline="30000" dirty="0"/>
              <a:t>1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Data Preparation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half" idx="2"/>
          </p:nvPr>
        </p:nvSpPr>
        <p:spPr>
          <a:xfrm>
            <a:off x="6271554" y="2505075"/>
            <a:ext cx="5157787" cy="3684588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Data was loaded directly from the web scraper script</a:t>
            </a:r>
          </a:p>
          <a:p>
            <a:pPr lvl="1"/>
            <a:r>
              <a:rPr lang="en-US" dirty="0"/>
              <a:t>2010-2019</a:t>
            </a:r>
          </a:p>
          <a:p>
            <a:r>
              <a:rPr lang="en-US" dirty="0"/>
              <a:t>Column headers needed to be corrected</a:t>
            </a:r>
          </a:p>
          <a:p>
            <a:r>
              <a:rPr lang="en-US" dirty="0"/>
              <a:t>Data was separated into 10 </a:t>
            </a:r>
            <a:r>
              <a:rPr lang="en-US" dirty="0" err="1"/>
              <a:t>dataframes</a:t>
            </a:r>
            <a:r>
              <a:rPr lang="en-US" dirty="0"/>
              <a:t> based on Years</a:t>
            </a:r>
          </a:p>
          <a:p>
            <a:r>
              <a:rPr lang="en-US" dirty="0"/>
              <a:t>Each </a:t>
            </a:r>
            <a:r>
              <a:rPr lang="en-US" dirty="0" err="1"/>
              <a:t>dataframe</a:t>
            </a:r>
            <a:r>
              <a:rPr lang="en-US" dirty="0"/>
              <a:t> was reduced to only the variables of interest</a:t>
            </a:r>
          </a:p>
          <a:p>
            <a:pPr lvl="1"/>
            <a:r>
              <a:rPr lang="en-US" dirty="0"/>
              <a:t>Age, Player Efficiency Rating, Blocks, Turnover Percentage, Steals, Assists Percentage, Games Started, Games Played, Total Rebounds, Field Goals, Defensive Box Plus Minus, Defensive Rebound Percentage, Usage Percentage, and Free Throws.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-1" y="6470070"/>
            <a:ext cx="617219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Source: </a:t>
            </a:r>
            <a:r>
              <a:rPr lang="en-US" sz="1050" baseline="30000" dirty="0"/>
              <a:t>1</a:t>
            </a:r>
            <a:r>
              <a:rPr lang="en-US" sz="1050" dirty="0"/>
              <a:t>Generalization and Overfitting. (2017, January 24). Retrieved from https://wp.wwu.edu/machinelearning/2017/01/22/generalization-and-overfitting/</a:t>
            </a:r>
          </a:p>
        </p:txBody>
      </p:sp>
      <p:pic>
        <p:nvPicPr>
          <p:cNvPr id="6" name="slide2">
            <a:hlinkClick r:id="" action="ppaction://media"/>
            <a:extLst>
              <a:ext uri="{FF2B5EF4-FFF2-40B4-BE49-F238E27FC236}">
                <a16:creationId xmlns:a16="http://schemas.microsoft.com/office/drawing/2014/main" id="{037DF08D-52E6-E649-8247-B08516D6264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022941" y="50007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240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480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Generalization Analysis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the results mean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All of the R</a:t>
            </a:r>
            <a:r>
              <a:rPr lang="en-US" baseline="30000" dirty="0"/>
              <a:t>2</a:t>
            </a:r>
            <a:r>
              <a:rPr lang="en-US" dirty="0"/>
              <a:t> and RMSE values are very similar.</a:t>
            </a:r>
          </a:p>
          <a:p>
            <a:r>
              <a:rPr lang="en-US" dirty="0"/>
              <a:t>The high R</a:t>
            </a:r>
            <a:r>
              <a:rPr lang="en-US" baseline="30000" dirty="0"/>
              <a:t>2</a:t>
            </a:r>
            <a:r>
              <a:rPr lang="en-US" dirty="0"/>
              <a:t> values indicate that the model generalizes very well with these new datasets.</a:t>
            </a:r>
          </a:p>
          <a:p>
            <a:pPr lvl="1"/>
            <a:r>
              <a:rPr lang="en-US" dirty="0"/>
              <a:t>Interestingly, the last four years show a steady decrease in accuracy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Model Results per Year</a:t>
            </a:r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02921226"/>
              </p:ext>
            </p:extLst>
          </p:nvPr>
        </p:nvGraphicFramePr>
        <p:xfrm>
          <a:off x="3621088" y="2770188"/>
          <a:ext cx="10267950" cy="3886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5" name="Document" r:id="rId5" imgW="5956042" imgH="2252686" progId="Word.Document.12">
                  <p:embed/>
                </p:oleObj>
              </mc:Choice>
              <mc:Fallback>
                <p:oleObj name="Document" r:id="rId5" imgW="5956042" imgH="2252686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621088" y="2770188"/>
                        <a:ext cx="10267950" cy="3886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slide3">
            <a:hlinkClick r:id="" action="ppaction://media"/>
            <a:extLst>
              <a:ext uri="{FF2B5EF4-FFF2-40B4-BE49-F238E27FC236}">
                <a16:creationId xmlns:a16="http://schemas.microsoft.com/office/drawing/2014/main" id="{B5C99AB3-FD98-8048-91AC-1C743876E1B9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0948988" y="328613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621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13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of Top Ten Plots (2019 Data)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Top 10 Overpaid Players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042" y="2639683"/>
            <a:ext cx="5875533" cy="3355675"/>
          </a:xfrm>
        </p:spPr>
      </p:pic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Top 10 Underpaid Players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4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199" y="2639683"/>
            <a:ext cx="5888233" cy="3355675"/>
          </a:xfrm>
        </p:spPr>
      </p:pic>
      <p:pic>
        <p:nvPicPr>
          <p:cNvPr id="4" name="slide4">
            <a:hlinkClick r:id="" action="ppaction://media"/>
            <a:extLst>
              <a:ext uri="{FF2B5EF4-FFF2-40B4-BE49-F238E27FC236}">
                <a16:creationId xmlns:a16="http://schemas.microsoft.com/office/drawing/2014/main" id="{09923106-D789-2740-B7DA-CBC4EC73B4F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948988" y="215106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105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12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Model Insights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Consistently Overpaid Players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 rotWithShape="1">
          <a:blip r:embed="rId4"/>
          <a:srcRect l="25531" t="37180" r="53061" b="31208"/>
          <a:stretch/>
        </p:blipFill>
        <p:spPr>
          <a:xfrm>
            <a:off x="1156968" y="2829464"/>
            <a:ext cx="4127275" cy="3256682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Consistently Underpaid Players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4"/>
          </p:nvPr>
        </p:nvPicPr>
        <p:blipFill rotWithShape="1">
          <a:blip r:embed="rId5"/>
          <a:srcRect l="25215" t="53127" r="54148" b="15728"/>
          <a:stretch/>
        </p:blipFill>
        <p:spPr>
          <a:xfrm>
            <a:off x="6597920" y="2830882"/>
            <a:ext cx="4036519" cy="3255264"/>
          </a:xfrm>
          <a:prstGeom prst="rect">
            <a:avLst/>
          </a:prstGeom>
        </p:spPr>
      </p:pic>
      <p:pic>
        <p:nvPicPr>
          <p:cNvPr id="4" name="slide5">
            <a:hlinkClick r:id="" action="ppaction://media"/>
            <a:extLst>
              <a:ext uri="{FF2B5EF4-FFF2-40B4-BE49-F238E27FC236}">
                <a16:creationId xmlns:a16="http://schemas.microsoft.com/office/drawing/2014/main" id="{6917FB70-2B10-B241-8EB0-F9B3FC3834B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01049" y="365125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099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448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2655</TotalTime>
  <Words>436</Words>
  <Application>Microsoft Office PowerPoint</Application>
  <PresentationFormat>Widescreen</PresentationFormat>
  <Paragraphs>52</Paragraphs>
  <Slides>9</Slides>
  <Notes>0</Notes>
  <HiddenSlides>0</HiddenSlides>
  <MMClips>9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Document</vt:lpstr>
      <vt:lpstr>Web Scraping</vt:lpstr>
      <vt:lpstr>Scraper Part 1</vt:lpstr>
      <vt:lpstr>Scraper Part 2</vt:lpstr>
      <vt:lpstr>Scraper Part 3</vt:lpstr>
      <vt:lpstr>Previous Project Summary</vt:lpstr>
      <vt:lpstr>Model Generalization</vt:lpstr>
      <vt:lpstr>Model Generalization Analysis</vt:lpstr>
      <vt:lpstr>Sample of Top Ten Plots (2019 Data)</vt:lpstr>
      <vt:lpstr>Additional Model Insights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Jonathan Lawrence</dc:creator>
  <cp:lastModifiedBy>Taylor Anderson</cp:lastModifiedBy>
  <cp:revision>40</cp:revision>
  <dcterms:created xsi:type="dcterms:W3CDTF">2020-02-05T02:03:50Z</dcterms:created>
  <dcterms:modified xsi:type="dcterms:W3CDTF">2020-04-05T23:00:35Z</dcterms:modified>
</cp:coreProperties>
</file>